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8" r:id="rId4"/>
    <p:sldId id="272" r:id="rId5"/>
    <p:sldId id="298" r:id="rId6"/>
    <p:sldId id="259" r:id="rId7"/>
    <p:sldId id="297" r:id="rId8"/>
    <p:sldId id="308" r:id="rId9"/>
    <p:sldId id="309" r:id="rId10"/>
    <p:sldId id="260" r:id="rId11"/>
    <p:sldId id="302" r:id="rId12"/>
    <p:sldId id="305" r:id="rId13"/>
    <p:sldId id="303" r:id="rId14"/>
    <p:sldId id="304" r:id="rId15"/>
    <p:sldId id="285" r:id="rId16"/>
    <p:sldId id="306" r:id="rId17"/>
    <p:sldId id="286" r:id="rId18"/>
    <p:sldId id="307" r:id="rId19"/>
    <p:sldId id="279" r:id="rId20"/>
    <p:sldId id="282" r:id="rId21"/>
    <p:sldId id="283" r:id="rId22"/>
    <p:sldId id="284" r:id="rId23"/>
    <p:sldId id="293" r:id="rId24"/>
    <p:sldId id="300" r:id="rId25"/>
    <p:sldId id="301" r:id="rId26"/>
    <p:sldId id="290" r:id="rId27"/>
    <p:sldId id="291" r:id="rId28"/>
    <p:sldId id="292" r:id="rId29"/>
    <p:sldId id="275" r:id="rId30"/>
    <p:sldId id="276" r:id="rId31"/>
    <p:sldId id="277" r:id="rId32"/>
    <p:sldId id="278" r:id="rId33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3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492" autoAdjust="0"/>
  </p:normalViewPr>
  <p:slideViewPr>
    <p:cSldViewPr>
      <p:cViewPr>
        <p:scale>
          <a:sx n="79" d="100"/>
          <a:sy n="79" d="100"/>
        </p:scale>
        <p:origin x="-72" y="-24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5E03B7-B591-4A2A-B695-014C5A39F13E}" type="datetimeFigureOut">
              <a:rPr lang="en-US"/>
              <a:t>5/5/2014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E322BB-75AD-4A1E-9661-2724167329F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2705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DFBD7B-E4FB-4AA8-9540-FD148073ACB3}" type="datetimeFigureOut">
              <a:rPr lang="en-US"/>
              <a:t>5/5/2014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45B7DE-1198-4F2F-B574-CA8CAE34164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2312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5B7DE-1198-4F2F-B574-CA8CAE3416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0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1135743"/>
            <a:ext cx="1622332" cy="799981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324" y="362396"/>
            <a:ext cx="9141619" cy="167640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2089595"/>
            <a:ext cx="9141619" cy="88634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209051-6E81-43E8-9099-FF6A0C3DCFE8}" type="datetime1">
              <a:rPr lang="en-US"/>
              <a:t>5/5/2014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751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EAB04-7709-4C1E-A61A-74684A0170FC}" type="datetime1">
              <a:rPr lang="en-US"/>
              <a:t>5/5/2014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082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 rot="5400000">
            <a:off x="9583007" y="233864"/>
            <a:ext cx="1063300" cy="524046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5" name="bottom graphic"/>
          <p:cNvGrpSpPr/>
          <p:nvPr/>
        </p:nvGrpSpPr>
        <p:grpSpPr>
          <a:xfrm>
            <a:off x="0" y="5395517"/>
            <a:ext cx="12188825" cy="1462483"/>
            <a:chOff x="0" y="4046638"/>
            <a:chExt cx="9144000" cy="1096862"/>
          </a:xfrm>
        </p:grpSpPr>
        <p:sp>
          <p:nvSpPr>
            <p:cNvPr id="16" name="Freeform 15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7" name="Rectangle 72"/>
            <p:cNvSpPr/>
            <p:nvPr/>
          </p:nvSpPr>
          <p:spPr bwMode="ltGray">
            <a:xfrm rot="5400000">
              <a:off x="4023569" y="23069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51060" y="1150514"/>
            <a:ext cx="1828324" cy="502168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1150514"/>
            <a:ext cx="8227457" cy="502168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9BD0D-E0B1-4CED-AC65-708AC79EB9CD}" type="datetime1">
              <a:rPr lang="en-US"/>
              <a:t>5/5/2014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644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C3EA6D-DF0B-4D4B-B359-5F1D1D0E30A4}" type="datetime1">
              <a:rPr lang="en-US"/>
              <a:t>5/5/2014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3515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quares"/>
          <p:cNvGrpSpPr/>
          <p:nvPr/>
        </p:nvGrpSpPr>
        <p:grpSpPr>
          <a:xfrm>
            <a:off x="0" y="3124415"/>
            <a:ext cx="1622332" cy="805061"/>
            <a:chOff x="0" y="2343311"/>
            <a:chExt cx="1217066" cy="603796"/>
          </a:xfrm>
        </p:grpSpPr>
        <p:sp>
          <p:nvSpPr>
            <p:cNvPr id="8" name="Rounded Rectangle 7"/>
            <p:cNvSpPr/>
            <p:nvPr/>
          </p:nvSpPr>
          <p:spPr>
            <a:xfrm>
              <a:off x="787514" y="2347123"/>
              <a:ext cx="429552" cy="599984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86370" y="2347123"/>
              <a:ext cx="429552" cy="599984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92604" y="2535915"/>
              <a:ext cx="599986" cy="214778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grpSp>
        <p:nvGrpSpPr>
          <p:cNvPr id="19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0" name="Freeform 19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21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324" y="1932518"/>
            <a:ext cx="9141619" cy="2105367"/>
          </a:xfrm>
        </p:spPr>
        <p:txBody>
          <a:bodyPr anchor="b">
            <a:normAutofit/>
          </a:bodyPr>
          <a:lstStyle>
            <a:lvl1pPr algn="l">
              <a:defRPr sz="60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324" y="4084264"/>
            <a:ext cx="9141619" cy="933297"/>
          </a:xfrm>
        </p:spPr>
        <p:txBody>
          <a:bodyPr anchor="t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EDB99-15BC-4479-BAC5-1E502E66917A}" type="datetime1">
              <a:rPr lang="en-US"/>
              <a:t>5/5/2014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3569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2" y="1600200"/>
            <a:ext cx="4875530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7C2A3-CD19-48AB-9F64-ECCF75182EDD}" type="datetime1">
              <a:rPr lang="en-US"/>
              <a:t>5/5/2014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779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412" y="1596571"/>
            <a:ext cx="4875530" cy="816429"/>
          </a:xfrm>
        </p:spPr>
        <p:txBody>
          <a:bodyPr anchor="ctr">
            <a:norm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412" y="2413000"/>
            <a:ext cx="4875530" cy="3759199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E8C1-7C87-4705-AB97-8CD17D208E3F}" type="datetime1">
              <a:rPr lang="en-US"/>
              <a:t>5/5/2014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7039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C624E-DF92-4841-B9B9-DD11AA239B85}" type="datetime1">
              <a:rPr lang="en-US"/>
              <a:t>5/5/2014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9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9" name="Freeform 8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A3AE1-4360-4D5B-BDBC-656B872DD533}" type="datetime1">
              <a:rPr lang="en-US"/>
              <a:t>5/5/2014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5395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5530" y="1600200"/>
            <a:ext cx="6094413" cy="4572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3" y="1600202"/>
            <a:ext cx="3453500" cy="4571999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90708-46A4-4851-883E-8DFB8939107E}" type="datetime1">
              <a:rPr lang="en-US"/>
              <a:t>5/5/2014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3960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218887" y="1600200"/>
            <a:ext cx="6703850" cy="3657600"/>
          </a:xfrm>
          <a:prstGeom prst="roundRect">
            <a:avLst>
              <a:gd name="adj" fmla="val 3098"/>
            </a:avLst>
          </a:prstGeom>
        </p:spPr>
        <p:txBody>
          <a:bodyPr>
            <a:normAutofit/>
          </a:bodyPr>
          <a:lstStyle>
            <a:lvl1pPr marL="0" indent="0">
              <a:buNone/>
              <a:defRPr sz="27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600200"/>
            <a:ext cx="2844059" cy="3759200"/>
          </a:xfrm>
        </p:spPr>
        <p:txBody>
          <a:bodyPr anchor="b">
            <a:normAutofit/>
          </a:bodyPr>
          <a:lstStyle>
            <a:lvl1pPr marL="0" indent="0">
              <a:buNone/>
              <a:defRPr sz="2800">
                <a:solidFill>
                  <a:schemeClr val="accent1"/>
                </a:solidFill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8EFFC-86AE-4294-A319-CAFC2651994B}" type="datetime1">
              <a:rPr lang="en-US"/>
              <a:t>5/5/2014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C99D79-8A4B-4031-B1E0-AF26F8EDF2B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2985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bottom graphic"/>
          <p:cNvGrpSpPr/>
          <p:nvPr/>
        </p:nvGrpSpPr>
        <p:grpSpPr>
          <a:xfrm>
            <a:off x="0" y="5409216"/>
            <a:ext cx="12188825" cy="1462483"/>
            <a:chOff x="0" y="4056912"/>
            <a:chExt cx="9144000" cy="1096862"/>
          </a:xfrm>
        </p:grpSpPr>
        <p:sp>
          <p:nvSpPr>
            <p:cNvPr id="21" name="Freeform 20"/>
            <p:cNvSpPr/>
            <p:nvPr/>
          </p:nvSpPr>
          <p:spPr bwMode="ltGray">
            <a:xfrm rot="5400000">
              <a:off x="4119794" y="119293"/>
              <a:ext cx="904412" cy="9144000"/>
            </a:xfrm>
            <a:custGeom>
              <a:avLst/>
              <a:gdLst/>
              <a:ahLst/>
              <a:cxnLst/>
              <a:rect l="l" t="t" r="r" b="b"/>
              <a:pathLst>
                <a:path w="904412" h="9144000">
                  <a:moveTo>
                    <a:pt x="0" y="0"/>
                  </a:moveTo>
                  <a:lnTo>
                    <a:pt x="904412" y="0"/>
                  </a:lnTo>
                  <a:lnTo>
                    <a:pt x="904412" y="9144000"/>
                  </a:lnTo>
                  <a:lnTo>
                    <a:pt x="391235" y="9144000"/>
                  </a:lnTo>
                  <a:cubicBezTo>
                    <a:pt x="445385" y="6730684"/>
                    <a:pt x="250230" y="1995757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8" name="Rectangle 72"/>
            <p:cNvSpPr/>
            <p:nvPr/>
          </p:nvSpPr>
          <p:spPr bwMode="ltGray">
            <a:xfrm rot="5400000">
              <a:off x="4023569" y="33343"/>
              <a:ext cx="1096862" cy="9144000"/>
            </a:xfrm>
            <a:custGeom>
              <a:avLst/>
              <a:gdLst/>
              <a:ahLst/>
              <a:cxnLst/>
              <a:rect l="l" t="t" r="r" b="b"/>
              <a:pathLst>
                <a:path w="1096862" h="9144000">
                  <a:moveTo>
                    <a:pt x="1096861" y="9136375"/>
                  </a:moveTo>
                  <a:lnTo>
                    <a:pt x="1096861" y="0"/>
                  </a:lnTo>
                  <a:lnTo>
                    <a:pt x="1096862" y="0"/>
                  </a:lnTo>
                  <a:lnTo>
                    <a:pt x="1096862" y="9136375"/>
                  </a:lnTo>
                  <a:close/>
                  <a:moveTo>
                    <a:pt x="0" y="0"/>
                  </a:moveTo>
                  <a:lnTo>
                    <a:pt x="142171" y="0"/>
                  </a:lnTo>
                  <a:cubicBezTo>
                    <a:pt x="214017" y="532804"/>
                    <a:pt x="281641" y="1260834"/>
                    <a:pt x="340913" y="2087809"/>
                  </a:cubicBezTo>
                  <a:cubicBezTo>
                    <a:pt x="492781" y="4358443"/>
                    <a:pt x="587048" y="7374964"/>
                    <a:pt x="547354" y="9144000"/>
                  </a:cubicBezTo>
                  <a:lnTo>
                    <a:pt x="452132" y="9144000"/>
                  </a:lnTo>
                  <a:cubicBezTo>
                    <a:pt x="484963" y="4670358"/>
                    <a:pt x="240277" y="2482661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grpSp>
        <p:nvGrpSpPr>
          <p:cNvPr id="7" name="squares"/>
          <p:cNvGrpSpPr/>
          <p:nvPr/>
        </p:nvGrpSpPr>
        <p:grpSpPr>
          <a:xfrm>
            <a:off x="1" y="800551"/>
            <a:ext cx="1063023" cy="524183"/>
            <a:chOff x="0" y="452558"/>
            <a:chExt cx="914400" cy="524182"/>
          </a:xfrm>
        </p:grpSpPr>
        <p:sp>
          <p:nvSpPr>
            <p:cNvPr id="8" name="Rounded Rectangle 7"/>
            <p:cNvSpPr/>
            <p:nvPr/>
          </p:nvSpPr>
          <p:spPr>
            <a:xfrm>
              <a:off x="591671" y="452558"/>
              <a:ext cx="322729" cy="524180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15154" y="452558"/>
              <a:ext cx="322729" cy="52418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0" name="Round Same Side Corner Rectangle 9"/>
            <p:cNvSpPr/>
            <p:nvPr/>
          </p:nvSpPr>
          <p:spPr>
            <a:xfrm rot="5400000">
              <a:off x="-181408" y="633966"/>
              <a:ext cx="524182" cy="161366"/>
            </a:xfrm>
            <a:prstGeom prst="round2SameRect">
              <a:avLst>
                <a:gd name="adj1" fmla="val 29167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3" y="6448425"/>
            <a:ext cx="8288401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152400"/>
            <a:ext cx="9751060" cy="1295400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600200"/>
            <a:ext cx="9751060" cy="4572000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47913" y="6448425"/>
            <a:ext cx="1422030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29E8617-6EA8-4B97-A5E8-E18E98765EE2}" type="datetime1">
              <a:rPr lang="en-US"/>
              <a:pPr/>
              <a:t>5/5/2014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71516" y="6448425"/>
            <a:ext cx="812588" cy="180976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34C99D79-8A4B-4031-B1E0-AF26F8EDF2B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268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sldNum="0" hdr="0" ftr="0" dt="0"/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55772" indent="-304747" algn="l" defTabSz="1218987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067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8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1088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7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301089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61922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912947" indent="-30474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jpg"/><Relationship Id="rId4" Type="http://schemas.openxmlformats.org/officeDocument/2006/relationships/image" Target="../media/image58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0.jpg"/><Relationship Id="rId7" Type="http://schemas.openxmlformats.org/officeDocument/2006/relationships/image" Target="../media/image2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jpeg"/><Relationship Id="rId5" Type="http://schemas.openxmlformats.org/officeDocument/2006/relationships/image" Target="../media/image15.jpeg"/><Relationship Id="rId4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Eat with Chef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180337" y="2362200"/>
            <a:ext cx="9334510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752" y="2927809"/>
            <a:ext cx="5019675" cy="227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7757192" y="1371600"/>
            <a:ext cx="5181600" cy="3657600"/>
          </a:xfrm>
          <a:prstGeom prst="rect">
            <a:avLst/>
          </a:prstGeom>
        </p:spPr>
        <p:txBody>
          <a:bodyPr vert="horz" lIns="121899" tIns="60949" rIns="121899" bIns="60949" rtlCol="0">
            <a:normAutofit fontScale="92500" lnSpcReduction="10000"/>
          </a:bodyPr>
          <a:lstStyle>
            <a:lvl1pPr marL="0" indent="0" algn="l" defTabSz="1218987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None/>
              <a:defRPr sz="2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09493" indent="0" algn="ctr" defTabSz="1218987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1898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82848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43797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04746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656960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266453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875947" indent="0" algn="ctr" defTabSz="121898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20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Group Members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Nguyễn</a:t>
            </a:r>
            <a:r>
              <a:rPr lang="en-US" sz="2600" dirty="0" smtClean="0"/>
              <a:t> </a:t>
            </a:r>
            <a:r>
              <a:rPr lang="en-US" sz="2600" dirty="0" err="1" smtClean="0"/>
              <a:t>Thành</a:t>
            </a:r>
            <a:r>
              <a:rPr lang="en-US" sz="2600" dirty="0" smtClean="0"/>
              <a:t> </a:t>
            </a:r>
            <a:r>
              <a:rPr lang="en-US" sz="2600" dirty="0" err="1" smtClean="0"/>
              <a:t>Nhân</a:t>
            </a:r>
            <a:endParaRPr lang="en-US" sz="2600" dirty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Lê</a:t>
            </a:r>
            <a:r>
              <a:rPr lang="en-US" sz="2600" dirty="0" smtClean="0"/>
              <a:t> </a:t>
            </a:r>
            <a:r>
              <a:rPr lang="en-US" sz="2600" dirty="0" err="1" smtClean="0"/>
              <a:t>Quang</a:t>
            </a:r>
            <a:r>
              <a:rPr lang="en-US" sz="2600" dirty="0" smtClean="0"/>
              <a:t> </a:t>
            </a:r>
            <a:r>
              <a:rPr lang="en-US" sz="2600" dirty="0" err="1" smtClean="0"/>
              <a:t>Khương</a:t>
            </a:r>
            <a:r>
              <a:rPr lang="en-US" sz="2600" dirty="0" smtClean="0"/>
              <a:t> </a:t>
            </a:r>
            <a:r>
              <a:rPr lang="en-US" sz="2600" dirty="0" err="1" smtClean="0"/>
              <a:t>Duy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Trương</a:t>
            </a:r>
            <a:r>
              <a:rPr lang="en-US" sz="2600" dirty="0" smtClean="0"/>
              <a:t> </a:t>
            </a:r>
            <a:r>
              <a:rPr lang="en-US" sz="2600" dirty="0" err="1" smtClean="0"/>
              <a:t>Quang</a:t>
            </a:r>
            <a:r>
              <a:rPr lang="en-US" sz="2600" dirty="0" smtClean="0"/>
              <a:t> </a:t>
            </a:r>
            <a:r>
              <a:rPr lang="en-US" sz="2600" dirty="0" err="1" smtClean="0"/>
              <a:t>Bảo</a:t>
            </a:r>
            <a:endParaRPr lang="en-US" sz="2600" dirty="0" smtClean="0"/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Phạm</a:t>
            </a:r>
            <a:r>
              <a:rPr lang="en-US" sz="2600" dirty="0" smtClean="0"/>
              <a:t> </a:t>
            </a:r>
            <a:r>
              <a:rPr lang="en-US" sz="2600" dirty="0" err="1" smtClean="0"/>
              <a:t>Văn</a:t>
            </a:r>
            <a:r>
              <a:rPr lang="en-US" sz="2600" dirty="0" smtClean="0"/>
              <a:t> </a:t>
            </a:r>
            <a:r>
              <a:rPr lang="en-US" sz="2600" dirty="0" err="1" smtClean="0"/>
              <a:t>Duy</a:t>
            </a:r>
            <a:endParaRPr lang="en-US" sz="2600" dirty="0" smtClean="0"/>
          </a:p>
          <a:p>
            <a:r>
              <a:rPr lang="en-US" b="1" dirty="0" smtClean="0"/>
              <a:t>Supervisor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sz="2600" dirty="0" err="1" smtClean="0"/>
              <a:t>Lâm</a:t>
            </a:r>
            <a:r>
              <a:rPr lang="en-US" sz="2600" dirty="0" smtClean="0"/>
              <a:t> </a:t>
            </a:r>
            <a:r>
              <a:rPr lang="en-US" sz="2600" dirty="0" err="1" smtClean="0"/>
              <a:t>Hữu</a:t>
            </a:r>
            <a:r>
              <a:rPr lang="en-US" sz="2600" dirty="0" smtClean="0"/>
              <a:t> </a:t>
            </a:r>
            <a:r>
              <a:rPr lang="en-US" sz="2600" dirty="0" err="1" smtClean="0"/>
              <a:t>Khánh</a:t>
            </a:r>
            <a:r>
              <a:rPr lang="en-US" sz="2600" dirty="0" smtClean="0"/>
              <a:t> </a:t>
            </a:r>
            <a:r>
              <a:rPr lang="en-US" sz="2600" dirty="0" err="1" smtClean="0"/>
              <a:t>Phương</a:t>
            </a:r>
            <a:endParaRPr lang="en-US" sz="2600" dirty="0"/>
          </a:p>
        </p:txBody>
      </p:sp>
      <p:pic>
        <p:nvPicPr>
          <p:cNvPr id="8" name="Picture 3" descr="C:\Users\NhanNguyen\Dropbox\Capstone\HTML Template\Template\html.crunchpress.net\kc\kc_fullview\images\review-head-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638" y="3886200"/>
            <a:ext cx="404656" cy="3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NhanNguyen\Dropbox\Capstone\HTML Template\Template\html.crunchpress.net\kc\kc_fullview\images\review-head-ic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5120" y="1317583"/>
            <a:ext cx="404656" cy="359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1013" y="1919028"/>
            <a:ext cx="9141619" cy="886344"/>
          </a:xfrm>
        </p:spPr>
        <p:txBody>
          <a:bodyPr/>
          <a:lstStyle/>
          <a:p>
            <a:r>
              <a:rPr lang="en-US" b="1" dirty="0" smtClean="0">
                <a:latin typeface="Arial Rounded MT Bold" pitchFamily="34" charset="0"/>
                <a:cs typeface="AngsanaUPC" pitchFamily="18" charset="-34"/>
              </a:rPr>
              <a:t>Group 6</a:t>
            </a:r>
            <a:endParaRPr lang="en-US" b="1" dirty="0">
              <a:latin typeface="Arial Rounded MT Bold" pitchFamily="34" charset="0"/>
              <a:cs typeface="AngsanaUPC" pitchFamily="18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80183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620" y="867183"/>
            <a:ext cx="9751060" cy="1295400"/>
          </a:xfrm>
        </p:spPr>
        <p:txBody>
          <a:bodyPr>
            <a:normAutofit/>
          </a:bodyPr>
          <a:lstStyle/>
          <a:p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What is food </a:t>
            </a:r>
            <a:r>
              <a:rPr lang="en-US" sz="2200" dirty="0">
                <a:solidFill>
                  <a:schemeClr val="accent2">
                    <a:lumMod val="50000"/>
                  </a:schemeClr>
                </a:solidFill>
              </a:rPr>
              <a:t>Traceability</a:t>
            </a:r>
            <a:r>
              <a:rPr lang="en-US" sz="2200" dirty="0" smtClean="0">
                <a:solidFill>
                  <a:schemeClr val="accent2">
                    <a:lumMod val="50000"/>
                  </a:schemeClr>
                </a:solidFill>
              </a:rPr>
              <a:t>?</a:t>
            </a:r>
            <a:endParaRPr lang="en-US" sz="2200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676" y="3066048"/>
            <a:ext cx="4116084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loud Callout 6"/>
          <p:cNvSpPr/>
          <p:nvPr/>
        </p:nvSpPr>
        <p:spPr>
          <a:xfrm>
            <a:off x="6683542" y="3066048"/>
            <a:ext cx="2743200" cy="1295400"/>
          </a:xfrm>
          <a:prstGeom prst="cloudCallout">
            <a:avLst>
              <a:gd name="adj1" fmla="val -111184"/>
              <a:gd name="adj2" fmla="val 2573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What is ingredient in this dish?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Cloud Callout 10"/>
          <p:cNvSpPr/>
          <p:nvPr/>
        </p:nvSpPr>
        <p:spPr>
          <a:xfrm>
            <a:off x="5984955" y="4876800"/>
            <a:ext cx="2568325" cy="1143000"/>
          </a:xfrm>
          <a:prstGeom prst="cloudCallout">
            <a:avLst>
              <a:gd name="adj1" fmla="val -89072"/>
              <a:gd name="adj2" fmla="val -7810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When is the food cooked?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" name="Cloud Callout 11"/>
          <p:cNvSpPr/>
          <p:nvPr/>
        </p:nvSpPr>
        <p:spPr>
          <a:xfrm>
            <a:off x="6323012" y="1485900"/>
            <a:ext cx="2702261" cy="1295400"/>
          </a:xfrm>
          <a:prstGeom prst="cloudCallout">
            <a:avLst>
              <a:gd name="adj1" fmla="val -98705"/>
              <a:gd name="adj2" fmla="val 82391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chemeClr val="accent1">
                    <a:lumMod val="75000"/>
                  </a:schemeClr>
                </a:solidFill>
              </a:rPr>
              <a:t>Where ingredient come from?</a:t>
            </a:r>
            <a:endParaRPr lang="en-US" sz="2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78240" y="564071"/>
            <a:ext cx="72750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Solution: Food Safety &amp; Traceability</a:t>
            </a:r>
          </a:p>
        </p:txBody>
      </p:sp>
    </p:spTree>
    <p:extLst>
      <p:ext uri="{BB962C8B-B14F-4D97-AF65-F5344CB8AC3E}">
        <p14:creationId xmlns:p14="http://schemas.microsoft.com/office/powerpoint/2010/main" val="29072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7170" name="Picture 2" descr="C:\Users\BaoTQ\Desktop\images744164_taucaTQ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1847758"/>
            <a:ext cx="6248400" cy="3976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799012" y="5943600"/>
            <a:ext cx="8708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Farm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607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2" y="2117559"/>
            <a:ext cx="5408256" cy="32164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 descr="C:\Users\BaoTQ\Desktop\Transfer_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012" y="2117559"/>
            <a:ext cx="5410200" cy="3216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5565501" y="5638800"/>
            <a:ext cx="18293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Distribution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30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6" name="Picture 4" descr="C:\Users\BaoTQ\Desktop\fish-display-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2209797"/>
            <a:ext cx="6324600" cy="3728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Lubu\Dropbox\Visual Studio\Projects\Capstone-Project\EWC-ver0.1\ForkVN\EatWithChef\EatWithChef\Content\images\ewc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612" y="2558815"/>
            <a:ext cx="2242498" cy="2049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endCxn id="7" idx="1"/>
          </p:cNvCxnSpPr>
          <p:nvPr/>
        </p:nvCxnSpPr>
        <p:spPr>
          <a:xfrm>
            <a:off x="7389812" y="3583632"/>
            <a:ext cx="1828800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644634" y="2911188"/>
            <a:ext cx="10905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Supply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084238" y="6100465"/>
            <a:ext cx="9512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Retail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769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</a:t>
            </a:r>
            <a:r>
              <a:rPr lang="en-US" dirty="0" smtClean="0"/>
              <a:t>Traceability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75296" y="1509481"/>
            <a:ext cx="10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 effective traceability system relies on being able to track product </a:t>
            </a:r>
            <a:r>
              <a:rPr lang="en-US" b="1" i="1" dirty="0"/>
              <a:t>one step forward and one step back at any point in the supply </a:t>
            </a:r>
            <a:r>
              <a:rPr lang="en-US" b="1" i="1" dirty="0" smtClean="0"/>
              <a:t>chain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2426794"/>
            <a:ext cx="7525512" cy="40272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037012" y="2971800"/>
            <a:ext cx="280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56495" y="2971800"/>
            <a:ext cx="3337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151812" y="2971800"/>
            <a:ext cx="325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29370" y="5486400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69164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012" y="2125579"/>
            <a:ext cx="61055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4431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31710" y="1524000"/>
            <a:ext cx="9982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Traceability should be </a:t>
            </a:r>
            <a:r>
              <a:rPr lang="en-US" dirty="0"/>
              <a:t>able to identify the source of all food </a:t>
            </a:r>
            <a:r>
              <a:rPr lang="en-US" dirty="0" smtClean="0"/>
              <a:t>input: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raw materials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additives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/>
              <a:t>other ingredients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/>
              <a:t>packaging</a:t>
            </a:r>
            <a:endParaRPr lang="en-US" dirty="0"/>
          </a:p>
        </p:txBody>
      </p:sp>
      <p:pic>
        <p:nvPicPr>
          <p:cNvPr id="1026" name="Picture 2" descr="C:\Users\Lubu\Desktop\DSC_3038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610" y="2355273"/>
            <a:ext cx="5373129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478098" y="6139541"/>
            <a:ext cx="2472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Main Ingredients</a:t>
            </a:r>
          </a:p>
        </p:txBody>
      </p:sp>
    </p:spTree>
    <p:extLst>
      <p:ext uri="{BB962C8B-B14F-4D97-AF65-F5344CB8AC3E}">
        <p14:creationId xmlns:p14="http://schemas.microsoft.com/office/powerpoint/2010/main" val="382739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Food Safety &amp; Traceability</a:t>
            </a:r>
          </a:p>
        </p:txBody>
      </p:sp>
      <p:pic>
        <p:nvPicPr>
          <p:cNvPr id="9218" name="Picture 2" descr="C:\Users\BaoTQ\Desktop\spaghetti-ingredients1147194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812" y="2438399"/>
            <a:ext cx="5214685" cy="331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553369" y="2057400"/>
            <a:ext cx="2438400" cy="14478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Suppliers &amp; Customers Info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55612" y="4194142"/>
            <a:ext cx="2633915" cy="15621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date of transaction or delivery</a:t>
            </a:r>
          </a:p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8837612" y="1714499"/>
            <a:ext cx="1981200" cy="14478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Quantity 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8837612" y="3733800"/>
            <a:ext cx="2091072" cy="14478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Other record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5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Food Traceability Process - Step 1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812" y="1906017"/>
            <a:ext cx="1864251" cy="26370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20688" y="4843007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daily menu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460" y="2408811"/>
            <a:ext cx="1943100" cy="1943100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4570412" y="3224522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69312" y="4549713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6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4580547" y="3296011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2" y="2171296"/>
            <a:ext cx="27432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612" y="5082595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147" y="2206465"/>
            <a:ext cx="2466975" cy="184785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768543" y="4429860"/>
            <a:ext cx="188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dishes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37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Overview &amp; Solutions</a:t>
            </a:r>
            <a:endParaRPr lang="en-US" dirty="0"/>
          </a:p>
          <a:p>
            <a:r>
              <a:rPr lang="en-US" dirty="0" smtClean="0"/>
              <a:t>Food Traceability</a:t>
            </a:r>
            <a:endParaRPr lang="en-US" dirty="0"/>
          </a:p>
          <a:p>
            <a:r>
              <a:rPr lang="en-US" dirty="0" smtClean="0"/>
              <a:t>Main Functions</a:t>
            </a:r>
          </a:p>
          <a:p>
            <a:r>
              <a:rPr lang="en-US" dirty="0" smtClean="0"/>
              <a:t>Technology</a:t>
            </a:r>
          </a:p>
          <a:p>
            <a:r>
              <a:rPr lang="en-US" dirty="0" smtClean="0"/>
              <a:t>Summary</a:t>
            </a:r>
          </a:p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34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1" y="2102834"/>
            <a:ext cx="2152650" cy="2124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67622" y="446503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412" y="2075211"/>
            <a:ext cx="2734056" cy="2179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28073" y="4469726"/>
            <a:ext cx="1552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Cook food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>
            <a:off x="4418012" y="3276600"/>
            <a:ext cx="2209800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Traceability Process - Step </a:t>
            </a:r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 rot="20590208">
            <a:off x="3989952" y="3182016"/>
            <a:ext cx="1860464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012" y="2209800"/>
            <a:ext cx="2743200" cy="27432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79611" y="4886175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1026" name="Picture 2" descr="C:\Users\Lubu\Desktop\Sc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0612" y="1447800"/>
            <a:ext cx="2333462" cy="233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761412" y="2331877"/>
            <a:ext cx="2233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QR Code  </a:t>
            </a:r>
            <a:endParaRPr lang="en-US" dirty="0"/>
          </a:p>
        </p:txBody>
      </p:sp>
      <p:sp>
        <p:nvSpPr>
          <p:cNvPr id="14" name="Right Arrow 13"/>
          <p:cNvSpPr/>
          <p:nvPr/>
        </p:nvSpPr>
        <p:spPr>
          <a:xfrm rot="5400000">
            <a:off x="6473602" y="3838347"/>
            <a:ext cx="880687" cy="5722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7" name="Picture 3" descr="C:\Users\Lubu\Desktop\s1-home-magnifie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1091" y="4664850"/>
            <a:ext cx="3502983" cy="182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8781647" y="5347840"/>
            <a:ext cx="1801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Food Origin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53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 &amp; Summary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64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140556" y="4273833"/>
            <a:ext cx="5070894" cy="22142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880185" y="4273833"/>
            <a:ext cx="3276600" cy="2214265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304719" y="1446482"/>
            <a:ext cx="2264815" cy="1975906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146340" y="1365605"/>
            <a:ext cx="3276600" cy="2056783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-76200"/>
            <a:ext cx="9751060" cy="1295400"/>
          </a:xfrm>
        </p:spPr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98885" y="304800"/>
            <a:ext cx="4875530" cy="81642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Dish and Dish Item, </a:t>
            </a:r>
          </a:p>
          <a:p>
            <a:r>
              <a:rPr lang="en-US" dirty="0" smtClean="0"/>
              <a:t>Ingredient and Ingredient item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048501" y="2909551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Dish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295" y="1614164"/>
            <a:ext cx="1714500" cy="128132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38506" y="2960723"/>
            <a:ext cx="1492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Dish Item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812" y="1690505"/>
            <a:ext cx="1353600" cy="13536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>
            <a:off x="3571580" y="2472737"/>
            <a:ext cx="1568976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856936" y="1972770"/>
            <a:ext cx="8797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Cook</a:t>
            </a:r>
            <a:endParaRPr lang="en-US" dirty="0"/>
          </a:p>
        </p:txBody>
      </p:sp>
      <p:pic>
        <p:nvPicPr>
          <p:cNvPr id="3074" name="Picture 2" descr="C:\Users\BaoTQ\Desktop\nomnom_nasi-lemak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24" y="1601824"/>
            <a:ext cx="1964323" cy="1426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/>
          <p:cNvSpPr/>
          <p:nvPr/>
        </p:nvSpPr>
        <p:spPr>
          <a:xfrm>
            <a:off x="7074315" y="4306656"/>
            <a:ext cx="4949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/>
              <a:t>Nhà</a:t>
            </a:r>
            <a:r>
              <a:rPr lang="en-US" b="1" dirty="0"/>
              <a:t> </a:t>
            </a:r>
            <a:r>
              <a:rPr lang="en-US" b="1" dirty="0" err="1"/>
              <a:t>cung</a:t>
            </a:r>
            <a:r>
              <a:rPr lang="en-US" b="1" dirty="0"/>
              <a:t> </a:t>
            </a:r>
            <a:r>
              <a:rPr lang="en-US" b="1" dirty="0" err="1"/>
              <a:t>cấp</a:t>
            </a:r>
            <a:endParaRPr lang="en-US" b="1" dirty="0"/>
          </a:p>
          <a:p>
            <a:pPr algn="just"/>
            <a:r>
              <a:rPr lang="en-US" dirty="0" err="1" smtClean="0"/>
              <a:t>Nông</a:t>
            </a:r>
            <a:r>
              <a:rPr lang="en-US" dirty="0" smtClean="0"/>
              <a:t> </a:t>
            </a:r>
            <a:r>
              <a:rPr lang="en-US" dirty="0" err="1"/>
              <a:t>trại</a:t>
            </a:r>
            <a:r>
              <a:rPr lang="en-US" dirty="0"/>
              <a:t> Long </a:t>
            </a:r>
            <a:r>
              <a:rPr lang="en-US" dirty="0" err="1" smtClean="0"/>
              <a:t>Thành</a:t>
            </a:r>
            <a:endParaRPr lang="en-US" dirty="0" smtClean="0"/>
          </a:p>
          <a:p>
            <a:pPr algn="just"/>
            <a:r>
              <a:rPr lang="en-US" dirty="0" err="1" smtClean="0"/>
              <a:t>Vissan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536324" y="5925872"/>
            <a:ext cx="15844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Ingredient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05781" y="5948765"/>
            <a:ext cx="2268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Ingredient Item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541" y="4295738"/>
            <a:ext cx="2237039" cy="1653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Users\BaoTQ\Desktop\dui ga goc tu,,t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263" y="4440577"/>
            <a:ext cx="1733549" cy="150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>
            <a:stCxn id="28" idx="2"/>
          </p:cNvCxnSpPr>
          <p:nvPr/>
        </p:nvCxnSpPr>
        <p:spPr>
          <a:xfrm flipH="1">
            <a:off x="2437126" y="3422388"/>
            <a:ext cx="1" cy="8514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815136" y="3422388"/>
            <a:ext cx="0" cy="85144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535070" y="3600866"/>
            <a:ext cx="1250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905731" y="3600865"/>
            <a:ext cx="1250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961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28" grpId="0" animBg="1"/>
      <p:bldP spid="12" grpId="0" animBg="1"/>
      <p:bldP spid="8" grpId="0"/>
      <p:bldP spid="10" grpId="0"/>
      <p:bldP spid="14" grpId="0"/>
      <p:bldP spid="21" grpId="0"/>
      <p:bldP spid="23" grpId="0"/>
      <p:bldP spid="24" grpId="0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71908" y="1295400"/>
            <a:ext cx="3429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>
                <a:solidFill>
                  <a:schemeClr val="accent1"/>
                </a:solidFill>
              </a:rPr>
              <a:t>D</a:t>
            </a:r>
            <a:r>
              <a:rPr lang="en-US" sz="2600" dirty="0" smtClean="0">
                <a:solidFill>
                  <a:schemeClr val="accent1"/>
                </a:solidFill>
              </a:rPr>
              <a:t>ish produce session</a:t>
            </a:r>
            <a:endParaRPr lang="en-US" sz="2600" dirty="0">
              <a:solidFill>
                <a:schemeClr val="accent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84212" y="2057400"/>
            <a:ext cx="3048000" cy="3962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2811" y="2057400"/>
            <a:ext cx="3249781" cy="3962400"/>
          </a:xfrm>
          <a:prstGeom prst="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53515" y="2273969"/>
            <a:ext cx="114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Order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50" name="Picture 2" descr="C:\Users\BaoTQ\Desktop\Process-Order-when-Items-are-Out-of-Stoc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300" y="2171371"/>
            <a:ext cx="563215" cy="49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1552989" y="5002739"/>
            <a:ext cx="1143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 err="1" smtClean="0">
                <a:solidFill>
                  <a:schemeClr val="accent1"/>
                </a:solidFill>
              </a:rPr>
              <a:t>Dishs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52" name="Picture 4" descr="C:\Users\BaoTQ\Desktop\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213" y="2209800"/>
            <a:ext cx="609599" cy="609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5346698" y="2221832"/>
            <a:ext cx="3429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Produce sessions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20" name="Picture 5" descr="C:\Users\BaoTQ\Desktop\chef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0325" y="2057400"/>
            <a:ext cx="2020887" cy="2325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Straight Arrow Connector 20"/>
          <p:cNvCxnSpPr/>
          <p:nvPr/>
        </p:nvCxnSpPr>
        <p:spPr>
          <a:xfrm flipH="1">
            <a:off x="11138066" y="5169578"/>
            <a:ext cx="849237" cy="76521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974437" y="3141250"/>
            <a:ext cx="0" cy="208640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0855325" y="4166445"/>
            <a:ext cx="2667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Cook</a:t>
            </a:r>
            <a:endParaRPr lang="en-US" sz="2600" dirty="0">
              <a:solidFill>
                <a:schemeClr val="accent1"/>
              </a:solidFill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0971212" y="3124200"/>
            <a:ext cx="100322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7959726" y="3657600"/>
            <a:ext cx="990599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7972593" y="3141250"/>
            <a:ext cx="2667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View</a:t>
            </a:r>
            <a:endParaRPr lang="en-US" sz="2600" dirty="0">
              <a:solidFill>
                <a:schemeClr val="accent1"/>
              </a:solidFill>
            </a:endParaRPr>
          </a:p>
        </p:txBody>
      </p:sp>
      <p:pic>
        <p:nvPicPr>
          <p:cNvPr id="45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52" y="3280620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14" y="3124200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5879" y="4116914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814" y="4165451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6" descr="C:\Users\BaoTQ\Desktop\images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025" y="3124200"/>
            <a:ext cx="1290638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3" descr="C:\Users\BaoTQ\Desktop\dish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5025" y="502419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 51"/>
          <p:cNvSpPr/>
          <p:nvPr/>
        </p:nvSpPr>
        <p:spPr>
          <a:xfrm>
            <a:off x="4736431" y="5266168"/>
            <a:ext cx="3249781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600" dirty="0" smtClean="0">
                <a:solidFill>
                  <a:schemeClr val="accent1"/>
                </a:solidFill>
              </a:rPr>
              <a:t>Dish need cook today</a:t>
            </a:r>
            <a:endParaRPr lang="en-US" sz="2600" dirty="0">
              <a:solidFill>
                <a:schemeClr val="accent1"/>
              </a:solidFill>
            </a:endParaRPr>
          </a:p>
        </p:txBody>
      </p:sp>
      <p:cxnSp>
        <p:nvCxnSpPr>
          <p:cNvPr id="2060" name="Straight Arrow Connector 2059"/>
          <p:cNvCxnSpPr/>
          <p:nvPr/>
        </p:nvCxnSpPr>
        <p:spPr>
          <a:xfrm>
            <a:off x="3745832" y="3757863"/>
            <a:ext cx="990599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15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3" grpId="0"/>
      <p:bldP spid="15" grpId="0"/>
      <p:bldP spid="23" grpId="0"/>
      <p:bldP spid="44" grpId="0"/>
      <p:bldP spid="5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functions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12" y="2084475"/>
            <a:ext cx="2743200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57511" y="4901642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934453"/>
            <a:ext cx="2466975" cy="1847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23212" y="1671935"/>
            <a:ext cx="1882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Order dishes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2812" y="2971800"/>
            <a:ext cx="3638550" cy="12573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456612" y="3348335"/>
            <a:ext cx="240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Online payment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99" y="4724400"/>
            <a:ext cx="1676400" cy="14655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875346" y="5008726"/>
            <a:ext cx="38600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View ingredient traceability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2036449"/>
            <a:ext cx="2152650" cy="2124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53222" y="4392787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888" y="1066800"/>
            <a:ext cx="2734056" cy="217932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0472" y="1925627"/>
            <a:ext cx="3917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dish produce session</a:t>
            </a:r>
            <a:endParaRPr lang="en-US" dirty="0"/>
          </a:p>
        </p:txBody>
      </p:sp>
      <p:pic>
        <p:nvPicPr>
          <p:cNvPr id="1026" name="Picture 2" descr="D:\Capstone\EWC\EWC\Content\frontend\images\chef-img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566" y="3581400"/>
            <a:ext cx="25527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91297" y="4623619"/>
            <a:ext cx="1672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Create </a:t>
            </a:r>
            <a:r>
              <a:rPr lang="en-US" dirty="0" smtClean="0"/>
              <a:t>dish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22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12" y="685800"/>
            <a:ext cx="1864251" cy="26370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04212" y="1295400"/>
            <a:ext cx="280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Publish daily menu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" y="2857500"/>
            <a:ext cx="1943100" cy="1943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46212" y="4800600"/>
            <a:ext cx="787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Staff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412" y="4114800"/>
            <a:ext cx="2771775" cy="16478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532813" y="4523213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Manage supplier &amp; Ingredient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64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1" y="1447800"/>
            <a:ext cx="2747375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5747" y="1295400"/>
            <a:ext cx="3159759" cy="1981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412" y="1676400"/>
            <a:ext cx="2762250" cy="16573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23" y="4038600"/>
            <a:ext cx="3028950" cy="1514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012" y="3686908"/>
            <a:ext cx="1831341" cy="137915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01502" y="5333999"/>
            <a:ext cx="2626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Microsoft Team foundation 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33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912812" y="1371600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Achievement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98612" y="1828800"/>
            <a:ext cx="9388211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order dishes easily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view ingredient traceability by scan QR code and web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Customer can ask cooking question with chef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Staff can publish and manage flexible daily menu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Staff can manage orders easily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Chef can create produce session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Chef can answer cooking question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760412" y="4400703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chemeClr val="accent3"/>
                </a:solidFill>
              </a:rPr>
              <a:t>Limitation</a:t>
            </a:r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26332" y="4876800"/>
            <a:ext cx="68192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Support only one payment method with Pay Pal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Does not support delivery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6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/>
          <p:cNvSpPr/>
          <p:nvPr/>
        </p:nvSpPr>
        <p:spPr>
          <a:xfrm>
            <a:off x="6932612" y="3508261"/>
            <a:ext cx="3432949" cy="3122663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3165948" y="3735337"/>
            <a:ext cx="3361704" cy="3122663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7618412" y="372009"/>
            <a:ext cx="3886200" cy="3056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951906" y="-1"/>
            <a:ext cx="3514105" cy="334520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86320" y="1338791"/>
            <a:ext cx="3478194" cy="3567745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34916" y="55422"/>
            <a:ext cx="9751060" cy="1295400"/>
          </a:xfrm>
        </p:spPr>
        <p:txBody>
          <a:bodyPr/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106" y="457200"/>
            <a:ext cx="2003655" cy="18483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304442" y="2378196"/>
            <a:ext cx="29444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Lack of time to cook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7972146" y="2409781"/>
            <a:ext cx="33855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confirm food safety</a:t>
            </a:r>
            <a:endParaRPr lang="en-US" dirty="0"/>
          </a:p>
        </p:txBody>
      </p:sp>
      <p:pic>
        <p:nvPicPr>
          <p:cNvPr id="1026" name="Picture 2" descr="C:\Users\Lubu\Desktop\Food-Safety-Pi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241" y="838200"/>
            <a:ext cx="2297569" cy="1548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ubu\Desktop\FlexibleMenu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4971" y="3937738"/>
            <a:ext cx="1874054" cy="172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235282" y="5582800"/>
            <a:ext cx="28128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Want flexible menu</a:t>
            </a:r>
            <a:endParaRPr lang="en-US" dirty="0"/>
          </a:p>
        </p:txBody>
      </p:sp>
      <p:pic>
        <p:nvPicPr>
          <p:cNvPr id="1030" name="Picture 6" descr="C:\Users\Lubu\Desktop\royalty-free-cooking-clipart-illustration-44136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4916" y="1805154"/>
            <a:ext cx="2031032" cy="213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682680" y="3932448"/>
            <a:ext cx="268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Bad cooking skill</a:t>
            </a:r>
            <a:endParaRPr lang="en-US" dirty="0"/>
          </a:p>
        </p:txBody>
      </p:sp>
      <p:pic>
        <p:nvPicPr>
          <p:cNvPr id="1031" name="Picture 7" descr="C:\Users\Lubu\Desktop\chef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716" y="4024078"/>
            <a:ext cx="1706555" cy="193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3798186" y="5813633"/>
            <a:ext cx="2567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Want delicious dish from chef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38" y="4857531"/>
            <a:ext cx="1371600" cy="13716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72699" y="6156631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2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7" grpId="0" animBg="1"/>
      <p:bldP spid="22" grpId="0" animBg="1"/>
      <p:bldP spid="6" grpId="0" animBg="1"/>
      <p:bldP spid="10" grpId="0"/>
      <p:bldP spid="13" grpId="0"/>
      <p:bldP spid="16" grpId="0"/>
      <p:bldP spid="18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00200"/>
            <a:ext cx="9141619" cy="933297"/>
          </a:xfrm>
        </p:spPr>
        <p:txBody>
          <a:bodyPr/>
          <a:lstStyle/>
          <a:p>
            <a:r>
              <a:rPr lang="en-US" dirty="0" smtClean="0">
                <a:solidFill>
                  <a:srgbClr val="00B0F0"/>
                </a:solidFill>
              </a:rPr>
              <a:t>Future plan</a:t>
            </a:r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41412" y="2133600"/>
            <a:ext cx="698357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Develop delivery system.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Integrate more online payment methods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Implement gaming and more social for customer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system performance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system as user friendly as possible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 smtClean="0"/>
              <a:t>Improve business concept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31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Q&amp;A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684212" y="1600200"/>
            <a:ext cx="9141619" cy="933297"/>
          </a:xfrm>
        </p:spPr>
        <p:txBody>
          <a:bodyPr/>
          <a:lstStyle/>
          <a:p>
            <a:r>
              <a:rPr lang="en-US" dirty="0" smtClean="0"/>
              <a:t>Thanks for your listening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231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trend in Viet Nam</a:t>
            </a:r>
            <a:endParaRPr lang="en-US" dirty="0"/>
          </a:p>
        </p:txBody>
      </p:sp>
      <p:pic>
        <p:nvPicPr>
          <p:cNvPr id="4100" name="Picture 4" descr="C:\Users\Lubu\Desktop\Untitl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2209800"/>
            <a:ext cx="10860088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0" y="3733800"/>
            <a:ext cx="7153275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 descr="C:\Users\Lubu\Desktop\Untitl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1751265"/>
            <a:ext cx="21621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94" y="5410200"/>
            <a:ext cx="6419850" cy="99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83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dirty="0" smtClean="0"/>
              <a:t>EWC E-commerce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dirty="0" smtClean="0"/>
              <a:t>Food safety &amp; traceability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6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EWC E-commerce</a:t>
            </a:r>
            <a:endParaRPr lang="en-US" dirty="0"/>
          </a:p>
        </p:txBody>
      </p:sp>
      <p:pic>
        <p:nvPicPr>
          <p:cNvPr id="3074" name="Picture 2" descr="C:\Users\Lubu\Desktop\300px-KFC_logo.sv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14" y="135944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ubu\Dropbox\Visual Studio\Projects\Capstone-Project\EWC-ver0.1\ForkVN\EatWithChef\EatWithChef\Content\images\ewc-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012" y="1134724"/>
            <a:ext cx="1825647" cy="16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Straight Connector 23"/>
          <p:cNvCxnSpPr/>
          <p:nvPr/>
        </p:nvCxnSpPr>
        <p:spPr>
          <a:xfrm>
            <a:off x="3884612" y="2149642"/>
            <a:ext cx="0" cy="3793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8228012" y="2261349"/>
            <a:ext cx="0" cy="37939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84210" y="33528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84209" y="4034589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84212" y="47244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84211" y="5410200"/>
            <a:ext cx="101314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012" y="4135102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3420643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475013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4158328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524" y="277695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6894" y="5475785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31" y="2776952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5" descr="C:\Users\Lubu\Desktop\tick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78" y="3418637"/>
            <a:ext cx="864688" cy="50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2814" y="4798258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C:\Users\Lubu\Desktop\Untitl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36" y="1473740"/>
            <a:ext cx="2162175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C:\Users\Lubu\Desktop\redX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521" y="5556243"/>
            <a:ext cx="574674" cy="574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/>
          <p:cNvSpPr txBox="1"/>
          <p:nvPr/>
        </p:nvSpPr>
        <p:spPr>
          <a:xfrm>
            <a:off x="4470253" y="2558006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 smtClean="0"/>
              <a:t>Lack of time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20698" y="3286289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Professional food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05754" y="3992993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Who cook your foods?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520698" y="4667665"/>
            <a:ext cx="3048000" cy="62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000" dirty="0"/>
              <a:t>Daily flexible menu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520698" y="5300087"/>
            <a:ext cx="3048000" cy="674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sz="2200" dirty="0"/>
              <a:t>Food traceability</a:t>
            </a:r>
          </a:p>
        </p:txBody>
      </p:sp>
    </p:spTree>
    <p:extLst>
      <p:ext uri="{BB962C8B-B14F-4D97-AF65-F5344CB8AC3E}">
        <p14:creationId xmlns:p14="http://schemas.microsoft.com/office/powerpoint/2010/main" val="26064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27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EWC E-commerce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826" y="1362410"/>
            <a:ext cx="2821989" cy="212052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04012" y="3467485"/>
            <a:ext cx="942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Profit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364" y="3929150"/>
            <a:ext cx="2600325" cy="17621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312557" y="5638799"/>
            <a:ext cx="3278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relation ship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287" y="2827422"/>
            <a:ext cx="1244790" cy="14482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56451" y="4191000"/>
            <a:ext cx="220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EWC Company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3514371" y="2286712"/>
            <a:ext cx="1292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107463" y="2895600"/>
            <a:ext cx="210647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3529520" y="4271597"/>
            <a:ext cx="12926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Increase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3107463" y="4818718"/>
            <a:ext cx="210647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276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9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EWC E-commerce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12" y="2581294"/>
            <a:ext cx="2152650" cy="21240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477961" y="3412500"/>
            <a:ext cx="16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 Can…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177" y="1130025"/>
            <a:ext cx="3132859" cy="20867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399212" y="3152727"/>
            <a:ext cx="45257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Design a good meal for customer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107" y="3744516"/>
            <a:ext cx="3048000" cy="202095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537711" y="5779851"/>
            <a:ext cx="4248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 their cooking experience</a:t>
            </a:r>
          </a:p>
        </p:txBody>
      </p:sp>
    </p:spTree>
    <p:extLst>
      <p:ext uri="{BB962C8B-B14F-4D97-AF65-F5344CB8AC3E}">
        <p14:creationId xmlns:p14="http://schemas.microsoft.com/office/powerpoint/2010/main" val="391233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EWC E-commerce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12" y="3009882"/>
            <a:ext cx="1371600" cy="137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022" y="1561617"/>
            <a:ext cx="1244790" cy="144826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808" y="4174178"/>
            <a:ext cx="1076325" cy="106203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665412" y="3695681"/>
            <a:ext cx="1200484" cy="1"/>
          </a:xfrm>
          <a:prstGeom prst="straightConnector1">
            <a:avLst/>
          </a:prstGeom>
          <a:ln w="762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6426413" y="2437542"/>
            <a:ext cx="1209112" cy="572340"/>
          </a:xfrm>
          <a:prstGeom prst="straightConnector1">
            <a:avLst/>
          </a:prstGeom>
          <a:ln w="762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6525842" y="3818765"/>
            <a:ext cx="1245044" cy="477072"/>
          </a:xfrm>
          <a:prstGeom prst="straightConnector1">
            <a:avLst/>
          </a:prstGeom>
          <a:ln w="762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09911" y="4474365"/>
            <a:ext cx="14822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333739" y="3000706"/>
            <a:ext cx="2202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EWC Company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168104" y="5287824"/>
            <a:ext cx="8050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Chef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195426" y="4687660"/>
            <a:ext cx="19081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Eat with chef</a:t>
            </a:r>
          </a:p>
          <a:p>
            <a:pPr algn="ctr"/>
            <a:r>
              <a:rPr lang="en-US" dirty="0" smtClean="0"/>
              <a:t>System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67308" y="1561617"/>
            <a:ext cx="2718303" cy="9606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satisfaction</a:t>
            </a:r>
          </a:p>
        </p:txBody>
      </p:sp>
      <p:sp>
        <p:nvSpPr>
          <p:cNvPr id="26" name="Oval 25"/>
          <p:cNvSpPr/>
          <p:nvPr/>
        </p:nvSpPr>
        <p:spPr>
          <a:xfrm>
            <a:off x="608012" y="2140102"/>
            <a:ext cx="2220032" cy="764232"/>
          </a:xfrm>
          <a:prstGeom prst="ellipse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accent4"/>
                </a:solidFill>
              </a:rPr>
              <a:t>Problem</a:t>
            </a:r>
            <a:endParaRPr lang="en-US" dirty="0">
              <a:solidFill>
                <a:schemeClr val="accent4"/>
              </a:solidFill>
            </a:endParaRPr>
          </a:p>
        </p:txBody>
      </p:sp>
      <p:pic>
        <p:nvPicPr>
          <p:cNvPr id="27" name="Picture 3" descr="C:\Users\Lubu\Dropbox\Visual Studio\Projects\Capstone-Project\EWC-ver0.1\ForkVN\EatWithChef\EatWithChef\Content\images\ewc-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2177" y="2904334"/>
            <a:ext cx="1825647" cy="166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C:\Users\Lubu\Desktop\tic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3389" y="1828800"/>
            <a:ext cx="463623" cy="4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9167307" y="4224896"/>
            <a:ext cx="2718303" cy="9606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satisfaction</a:t>
            </a:r>
          </a:p>
        </p:txBody>
      </p:sp>
      <p:pic>
        <p:nvPicPr>
          <p:cNvPr id="31" name="Picture 5" descr="C:\Users\Lubu\Desktop\ticks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8800" y="4514925"/>
            <a:ext cx="463623" cy="419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391860" y="5103158"/>
            <a:ext cx="2718303" cy="960601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>
                <a:solidFill>
                  <a:schemeClr val="accent1">
                    <a:lumMod val="75000"/>
                  </a:schemeClr>
                </a:solidFill>
              </a:rPr>
              <a:t>satisfaction</a:t>
            </a:r>
          </a:p>
        </p:txBody>
      </p:sp>
      <p:pic>
        <p:nvPicPr>
          <p:cNvPr id="33" name="Picture 5" descr="C:\Users\Lubu\Desktop\ticks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2" y="5367243"/>
            <a:ext cx="533401" cy="43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C:\Users\Lubu\Desktop\redX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87" y="1828800"/>
            <a:ext cx="1454140" cy="145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162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 animBg="1"/>
      <p:bldP spid="30" grpId="0" animBg="1"/>
      <p:bldP spid="32" grpId="0" animBg="1"/>
    </p:bldLst>
  </p:timing>
</p:sld>
</file>

<file path=ppt/theme/theme1.xml><?xml version="1.0" encoding="utf-8"?>
<a:theme xmlns:a="http://schemas.openxmlformats.org/drawingml/2006/main" name="TS102787942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ooking_16x9">
      <a:dk1>
        <a:srgbClr val="000000"/>
      </a:dk1>
      <a:lt1>
        <a:sysClr val="window" lastClr="FFFFFF"/>
      </a:lt1>
      <a:dk2>
        <a:srgbClr val="7F7F7F"/>
      </a:dk2>
      <a:lt2>
        <a:srgbClr val="E6E6E6"/>
      </a:lt2>
      <a:accent1>
        <a:srgbClr val="89C01C"/>
      </a:accent1>
      <a:accent2>
        <a:srgbClr val="FCB22C"/>
      </a:accent2>
      <a:accent3>
        <a:srgbClr val="FE750E"/>
      </a:accent3>
      <a:accent4>
        <a:srgbClr val="F23610"/>
      </a:accent4>
      <a:accent5>
        <a:srgbClr val="7C283A"/>
      </a:accent5>
      <a:accent6>
        <a:srgbClr val="3E7520"/>
      </a:accent6>
      <a:hlink>
        <a:srgbClr val="89C01C"/>
      </a:hlink>
      <a:folHlink>
        <a:srgbClr val="A6A6A6"/>
      </a:folHlink>
    </a:clrScheme>
    <a:fontScheme name="Constantia">
      <a:maj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nstant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1Subtle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l="180000" t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5863CEF8-E427-41A3-B701-02CD4579E28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TS102787942</Template>
  <TotalTime>0</TotalTime>
  <Words>494</Words>
  <Application>Microsoft Office PowerPoint</Application>
  <PresentationFormat>Custom</PresentationFormat>
  <Paragraphs>160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TS102787942</vt:lpstr>
      <vt:lpstr>Eat with Chef</vt:lpstr>
      <vt:lpstr>Contents</vt:lpstr>
      <vt:lpstr>Problem</vt:lpstr>
      <vt:lpstr>Current trend in Viet Nam</vt:lpstr>
      <vt:lpstr>Solution</vt:lpstr>
      <vt:lpstr>Solution: EWC E-commerce</vt:lpstr>
      <vt:lpstr>Solution: EWC E-commerce</vt:lpstr>
      <vt:lpstr>Solution: EWC E-commerce</vt:lpstr>
      <vt:lpstr>Solution: EWC E-commerce</vt:lpstr>
      <vt:lpstr>What is food Traceability?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Solution: Food Safety &amp; Traceability</vt:lpstr>
      <vt:lpstr>Food Traceability Process - Step 1</vt:lpstr>
      <vt:lpstr>Food Traceability Process - Step 2</vt:lpstr>
      <vt:lpstr>Food Traceability Process - Step 3</vt:lpstr>
      <vt:lpstr>Food Traceability Process - Step 4</vt:lpstr>
      <vt:lpstr>Main function &amp; Summary</vt:lpstr>
      <vt:lpstr>Terms</vt:lpstr>
      <vt:lpstr>Terms</vt:lpstr>
      <vt:lpstr>Main functions</vt:lpstr>
      <vt:lpstr>Chef</vt:lpstr>
      <vt:lpstr>Staff</vt:lpstr>
      <vt:lpstr>Technology</vt:lpstr>
      <vt:lpstr>Summary</vt:lpstr>
      <vt:lpstr>Summary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2014-04-18T16:17:52Z</dcterms:created>
  <dcterms:modified xsi:type="dcterms:W3CDTF">2014-05-06T06:17:24Z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TC027879429991</vt:lpwstr>
  </property>
</Properties>
</file>